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936" r:id="rId3"/>
    <p:sldId id="937" r:id="rId4"/>
    <p:sldId id="938" r:id="rId5"/>
    <p:sldId id="939" r:id="rId6"/>
    <p:sldId id="924" r:id="rId7"/>
    <p:sldId id="929" r:id="rId8"/>
    <p:sldId id="934" r:id="rId9"/>
    <p:sldId id="928" r:id="rId10"/>
    <p:sldId id="932" r:id="rId11"/>
    <p:sldId id="933" r:id="rId12"/>
    <p:sldId id="931" r:id="rId13"/>
    <p:sldId id="927" r:id="rId14"/>
    <p:sldId id="890" r:id="rId15"/>
    <p:sldId id="776" r:id="rId16"/>
    <p:sldId id="882" r:id="rId17"/>
    <p:sldId id="926" r:id="rId18"/>
    <p:sldId id="921" r:id="rId19"/>
    <p:sldId id="930" r:id="rId20"/>
    <p:sldId id="93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>
        <p:scale>
          <a:sx n="124" d="100"/>
          <a:sy n="124" d="100"/>
        </p:scale>
        <p:origin x="6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E9ADA-4664-6342-900F-56B7B5AEF40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2699A-D368-AB4F-A052-0E4D2A396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2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we can still apply the same analysis methods to identify</a:t>
            </a:r>
          </a:p>
          <a:p>
            <a:r>
              <a:rPr lang="en-US"/>
              <a:t>spatially heterogeneous genes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5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measured gene expression at each spot comes from multiple cells potentially representing multiple cell types</a:t>
            </a:r>
          </a:p>
          <a:p>
            <a:endParaRPr lang="en-US" dirty="0"/>
          </a:p>
          <a:p>
            <a:r>
              <a:rPr lang="en-US" dirty="0"/>
              <a:t>Hindering characterization of cell-type specific spatial organizational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2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6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4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4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0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2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7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1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5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FAD5-9396-698D-3FF4-4CBD7A2C6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Spatially Resolved Transcriptomics by </a:t>
            </a:r>
            <a:br>
              <a:rPr lang="en-US" sz="3800" dirty="0"/>
            </a:br>
            <a:r>
              <a:rPr lang="en-US" sz="3800" dirty="0"/>
              <a:t>Spot-based capture and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D3538-8D73-5D1F-CDA8-E62290ADF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23425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885-85AC-6B52-3F32-724259A0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AF48-C1DF-26CE-B5A5-B4E03E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it mean if I have two sequencing reads that map to different parts of the genome (or transcriptome) but have the same spatial barcode? </a:t>
            </a:r>
          </a:p>
        </p:txBody>
      </p:sp>
    </p:spTree>
    <p:extLst>
      <p:ext uri="{BB962C8B-B14F-4D97-AF65-F5344CB8AC3E}">
        <p14:creationId xmlns:p14="http://schemas.microsoft.com/office/powerpoint/2010/main" val="376027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885-85AC-6B52-3F32-724259A0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AF48-C1DF-26CE-B5A5-B4E03E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it mean if I have two sequencing reads that map to the same parts of the genome (or transcriptome) and also have the same UMI?</a:t>
            </a:r>
          </a:p>
        </p:txBody>
      </p:sp>
    </p:spTree>
    <p:extLst>
      <p:ext uri="{BB962C8B-B14F-4D97-AF65-F5344CB8AC3E}">
        <p14:creationId xmlns:p14="http://schemas.microsoft.com/office/powerpoint/2010/main" val="318605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885-85AC-6B52-3F32-724259A0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AF48-C1DF-26CE-B5A5-B4E03E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Will I be able to tell if an RNA molecule is in the nucleus or cytoplasm of a cell using this data?</a:t>
            </a:r>
          </a:p>
        </p:txBody>
      </p:sp>
    </p:spTree>
    <p:extLst>
      <p:ext uri="{BB962C8B-B14F-4D97-AF65-F5344CB8AC3E}">
        <p14:creationId xmlns:p14="http://schemas.microsoft.com/office/powerpoint/2010/main" val="73507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08F2D-4BB5-6F9B-B671-97A8041A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294" t="7322" r="8061" b="-3189"/>
          <a:stretch/>
        </p:blipFill>
        <p:spPr>
          <a:xfrm>
            <a:off x="1316513" y="1603513"/>
            <a:ext cx="3834237" cy="42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3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30CC44-8C0B-D0DF-1FA9-74E0D1D31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19004"/>
            <a:ext cx="4954137" cy="5391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2B8617-F51D-DE79-CDE4-A7C9FC5B65E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</p:spTree>
    <p:extLst>
      <p:ext uri="{BB962C8B-B14F-4D97-AF65-F5344CB8AC3E}">
        <p14:creationId xmlns:p14="http://schemas.microsoft.com/office/powerpoint/2010/main" val="39259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19004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E1660B-1080-46DD-0E8B-7E8F70A5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18" r="34207" b="12889"/>
          <a:stretch/>
        </p:blipFill>
        <p:spPr bwMode="auto">
          <a:xfrm>
            <a:off x="5895833" y="1252581"/>
            <a:ext cx="4364448" cy="43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AD7A0-CEA0-3E0C-6971-C0D8938A828C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</p:spTree>
    <p:extLst>
      <p:ext uri="{BB962C8B-B14F-4D97-AF65-F5344CB8AC3E}">
        <p14:creationId xmlns:p14="http://schemas.microsoft.com/office/powerpoint/2010/main" val="1803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6927971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9609243" y="2955720"/>
            <a:ext cx="2000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Untargeted </a:t>
            </a:r>
          </a:p>
          <a:p>
            <a:pPr algn="ctr"/>
            <a:r>
              <a:rPr lang="en-US" b="1" dirty="0"/>
              <a:t>Full Transcriptome </a:t>
            </a:r>
          </a:p>
          <a:p>
            <a:pPr algn="ctr"/>
            <a:r>
              <a:rPr lang="en-US" b="1" dirty="0"/>
              <a:t>Profiling</a:t>
            </a:r>
          </a:p>
          <a:p>
            <a:pPr algn="ctr"/>
            <a:r>
              <a:rPr lang="en-US" b="1" dirty="0"/>
              <a:t>By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DAA1E-280B-29E5-06FB-4F2C1707ABFC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</p:spTree>
    <p:extLst>
      <p:ext uri="{BB962C8B-B14F-4D97-AF65-F5344CB8AC3E}">
        <p14:creationId xmlns:p14="http://schemas.microsoft.com/office/powerpoint/2010/main" val="31336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5895833" y="2361723"/>
            <a:ext cx="2134554" cy="2134554"/>
            <a:chOff x="5850122" y="2361723"/>
            <a:chExt cx="2134554" cy="21345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34100" y="2680695"/>
              <a:ext cx="1581150" cy="156276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5850122" y="2361723"/>
              <a:ext cx="2134554" cy="213455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457021" y="308741"/>
            <a:ext cx="1127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Pixels/spots comprise many cells; may comprise multiple cell-types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608D7-C67C-8F07-3C47-D4F378FBEC8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</p:spTree>
    <p:extLst>
      <p:ext uri="{BB962C8B-B14F-4D97-AF65-F5344CB8AC3E}">
        <p14:creationId xmlns:p14="http://schemas.microsoft.com/office/powerpoint/2010/main" val="30828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5895833" y="2361723"/>
            <a:ext cx="2134554" cy="2134554"/>
            <a:chOff x="5850122" y="2361723"/>
            <a:chExt cx="2134554" cy="21345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34100" y="2680695"/>
              <a:ext cx="1581150" cy="156276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5850122" y="2361723"/>
              <a:ext cx="2134554" cy="213455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F608D7-C67C-8F07-3C47-D4F378FBEC8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589EE-8A40-5756-F231-9C630916F5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52934" t="5113" r="2630" b="4636"/>
          <a:stretch/>
        </p:blipFill>
        <p:spPr>
          <a:xfrm>
            <a:off x="5895833" y="2176307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15F2B-F7FE-CDB9-2ECA-6D628729F4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265" t="610" r="50528" b="-182"/>
          <a:stretch/>
        </p:blipFill>
        <p:spPr>
          <a:xfrm>
            <a:off x="9171853" y="2505487"/>
            <a:ext cx="2427003" cy="247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04AC4-0F36-73F6-ECC9-54D07BEE9953}"/>
              </a:ext>
            </a:extLst>
          </p:cNvPr>
          <p:cNvSpPr txBox="1"/>
          <p:nvPr/>
        </p:nvSpPr>
        <p:spPr>
          <a:xfrm>
            <a:off x="9994862" y="21361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7536D-D783-89EE-E3D9-810BE7D10A66}"/>
              </a:ext>
            </a:extLst>
          </p:cNvPr>
          <p:cNvSpPr txBox="1"/>
          <p:nvPr/>
        </p:nvSpPr>
        <p:spPr>
          <a:xfrm>
            <a:off x="457021" y="308741"/>
            <a:ext cx="1127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Pixels/spots comprise many cells; may comprise multiple cell-types</a:t>
            </a:r>
          </a:p>
        </p:txBody>
      </p:sp>
    </p:spTree>
    <p:extLst>
      <p:ext uri="{BB962C8B-B14F-4D97-AF65-F5344CB8AC3E}">
        <p14:creationId xmlns:p14="http://schemas.microsoft.com/office/powerpoint/2010/main" val="20235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1F4F-D56E-8D06-3FF6-E931BEFF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Quick check: my tissue is a mixture of 2 cell-types </a:t>
            </a:r>
            <a:r>
              <a:rPr lang="en-US" sz="3800" dirty="0">
                <a:sym typeface="Wingdings" pitchFamily="2" charset="2"/>
              </a:rPr>
              <a:t> how many clusters would I see if I perform clustering analysis?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DF6E6-FCB7-167A-E78F-95A52D3ABE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847" y="2133299"/>
            <a:ext cx="733197" cy="610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ADCD8-BD91-FB91-0F7F-0D27926D2B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084" y="2509440"/>
            <a:ext cx="733197" cy="610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04992-E572-BEF0-0F98-E8BC00271C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847" y="2948400"/>
            <a:ext cx="733197" cy="6109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6EB88B6-ACCB-612B-A153-0B2685827A01}"/>
              </a:ext>
            </a:extLst>
          </p:cNvPr>
          <p:cNvSpPr/>
          <p:nvPr/>
        </p:nvSpPr>
        <p:spPr>
          <a:xfrm>
            <a:off x="1762540" y="1646564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3193E9-5E89-D756-14D4-49715B49AA33}"/>
              </a:ext>
            </a:extLst>
          </p:cNvPr>
          <p:cNvGrpSpPr/>
          <p:nvPr/>
        </p:nvGrpSpPr>
        <p:grpSpPr>
          <a:xfrm>
            <a:off x="1936562" y="4681797"/>
            <a:ext cx="1992384" cy="1325563"/>
            <a:chOff x="950700" y="1917427"/>
            <a:chExt cx="3313043" cy="22042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BB4E3A-E462-A690-8885-0BA953BC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5343" y="1917427"/>
              <a:ext cx="1219200" cy="101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52A1A0-BBA0-DDC0-584D-D21EE36F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4543" y="2144166"/>
              <a:ext cx="1219200" cy="101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D59632-F74B-E61D-33B1-D5174831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00" y="3105644"/>
              <a:ext cx="12192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0F4B14-B6D9-203F-D273-BDFB9352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700" y="2878905"/>
              <a:ext cx="1219200" cy="1016000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F42356B-E08C-6ED6-015C-5246747A5DC2}"/>
              </a:ext>
            </a:extLst>
          </p:cNvPr>
          <p:cNvSpPr/>
          <p:nvPr/>
        </p:nvSpPr>
        <p:spPr>
          <a:xfrm>
            <a:off x="1794244" y="4195062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DC5033-0835-A1D1-0509-270258825E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046" y="2217870"/>
            <a:ext cx="733197" cy="610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E7C7B3-DA20-1A69-29EC-F21AB0A138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859" y="2659725"/>
            <a:ext cx="733197" cy="61099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EA8F478-1CEC-1656-63D7-8783DF3677F3}"/>
              </a:ext>
            </a:extLst>
          </p:cNvPr>
          <p:cNvSpPr/>
          <p:nvPr/>
        </p:nvSpPr>
        <p:spPr>
          <a:xfrm>
            <a:off x="4470541" y="1594780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CB9CA5E-5B11-FDC3-A969-13B694B21C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166" y="4681797"/>
            <a:ext cx="733197" cy="6109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2911D7-EED5-0E2F-7E6E-D0B7B1C9F8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77" y="5260007"/>
            <a:ext cx="733197" cy="61099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5E9AF51-1801-4516-C38D-F9151D3B0346}"/>
              </a:ext>
            </a:extLst>
          </p:cNvPr>
          <p:cNvSpPr/>
          <p:nvPr/>
        </p:nvSpPr>
        <p:spPr>
          <a:xfrm>
            <a:off x="4612859" y="4195062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9952CD-5AE8-F929-5E23-8EED5A027987}"/>
              </a:ext>
            </a:extLst>
          </p:cNvPr>
          <p:cNvSpPr/>
          <p:nvPr/>
        </p:nvSpPr>
        <p:spPr>
          <a:xfrm>
            <a:off x="7328033" y="1616702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A96C86-C0AC-759E-E8EC-E718D6AD8D94}"/>
              </a:ext>
            </a:extLst>
          </p:cNvPr>
          <p:cNvSpPr/>
          <p:nvPr/>
        </p:nvSpPr>
        <p:spPr>
          <a:xfrm>
            <a:off x="7470351" y="4216984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53DF93-332F-1A5B-0F88-5A5F55571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599" y="1900497"/>
            <a:ext cx="933447" cy="7022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B9ACA-A3D5-4E6B-8723-343C3C65AE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49" y="2925159"/>
            <a:ext cx="933447" cy="7022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7A45433-3BE8-4A1C-8A39-BFA0895F1E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046" y="5012184"/>
            <a:ext cx="933447" cy="70222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90003BF-7709-505F-7392-478C638C56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056" y="5672028"/>
            <a:ext cx="933447" cy="7022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30E58F8-98AD-10FE-1AEA-99D8BF0568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496" y="1971225"/>
            <a:ext cx="933447" cy="70222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4B57D4-CA30-B470-A9A5-77C86F155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1397" y="2665895"/>
            <a:ext cx="933447" cy="7022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7E01E56-FB06-FB68-C0DB-C4546885F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967" y="2787654"/>
            <a:ext cx="933447" cy="7022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B3F7412-D164-BAA8-386E-526AA0F319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956" y="4533422"/>
            <a:ext cx="933447" cy="7022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C14D99-E28C-A27F-2033-AB1B495B63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151" y="5314734"/>
            <a:ext cx="933447" cy="7022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0DCA2C-3FBF-EE48-2CFD-7B1E609D22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689" y="5305134"/>
            <a:ext cx="933447" cy="70222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8665C9-D8A6-5CF5-6C07-2DE57EE246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877" y="3627430"/>
            <a:ext cx="933447" cy="70222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2FFF61-0DC6-D4C5-A613-ECB1964910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950" y="3690121"/>
            <a:ext cx="933447" cy="7022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9080AD0-4398-FF17-D127-A51C3D8C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266" y="3709843"/>
            <a:ext cx="733197" cy="6109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AAD0729-DC63-E3A9-084D-4B77CCB23A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32" y="2818002"/>
            <a:ext cx="733197" cy="6109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93E0C82-166D-F016-D52E-0DB85762FE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23" y="5242211"/>
            <a:ext cx="733197" cy="6109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16512DF-A9EF-EC36-1EA6-051826236C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869" y="2429552"/>
            <a:ext cx="933447" cy="7022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32C95CD-8EBA-E0EF-7EC5-10982E2559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799" y="5612159"/>
            <a:ext cx="933447" cy="7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mework 5">
            <a:extLst>
              <a:ext uri="{FF2B5EF4-FFF2-40B4-BE49-F238E27FC236}">
                <a16:creationId xmlns:a16="http://schemas.microsoft.com/office/drawing/2014/main" id="{A11EAC24-61DC-3BF0-84AC-A6AFEF202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7" y="277802"/>
            <a:ext cx="4966055" cy="63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73C6A8A-6D9C-B6EF-B486-7D33D0F0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19" y="1738486"/>
            <a:ext cx="6037548" cy="338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2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792E-0EE1-8629-97CA-DF65BEEBC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data: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bit.ly</a:t>
            </a:r>
            <a:r>
              <a:rPr lang="en-US" dirty="0"/>
              <a:t>/GDV23_visiumBC</a:t>
            </a:r>
          </a:p>
        </p:txBody>
      </p:sp>
    </p:spTree>
    <p:extLst>
      <p:ext uri="{BB962C8B-B14F-4D97-AF65-F5344CB8AC3E}">
        <p14:creationId xmlns:p14="http://schemas.microsoft.com/office/powerpoint/2010/main" val="265944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ll Type Exploration of Charmander Data Set">
            <a:extLst>
              <a:ext uri="{FF2B5EF4-FFF2-40B4-BE49-F238E27FC236}">
                <a16:creationId xmlns:a16="http://schemas.microsoft.com/office/drawing/2014/main" id="{DCF3A7AF-3656-EE69-9B7C-60FB2284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69" y="248003"/>
            <a:ext cx="7716862" cy="63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0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lidation of cell type clustering via differential gene expression">
            <a:extLst>
              <a:ext uri="{FF2B5EF4-FFF2-40B4-BE49-F238E27FC236}">
                <a16:creationId xmlns:a16="http://schemas.microsoft.com/office/drawing/2014/main" id="{3775BA2B-2598-D544-4E98-0D017EC96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" y="522195"/>
            <a:ext cx="11627220" cy="581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2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dentification of a Cluster Associated with CD8+ T cells">
            <a:extLst>
              <a:ext uri="{FF2B5EF4-FFF2-40B4-BE49-F238E27FC236}">
                <a16:creationId xmlns:a16="http://schemas.microsoft.com/office/drawing/2014/main" id="{2F7A78C0-7F1F-51C4-264B-26E621A4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8" y="1397576"/>
            <a:ext cx="11670663" cy="4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0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E1662-CC21-264E-B75A-855799622D64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800" dirty="0"/>
              <a:t>Many flavors of spatially resolved transcriptomic technologies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261D0E83-19DC-ECA2-074E-01A4F655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371AC-74D0-D569-9C21-0A3298EA330B}"/>
              </a:ext>
            </a:extLst>
          </p:cNvPr>
          <p:cNvSpPr txBox="1"/>
          <p:nvPr/>
        </p:nvSpPr>
        <p:spPr>
          <a:xfrm>
            <a:off x="9274882" y="2594920"/>
            <a:ext cx="2566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Targeted gene expression</a:t>
            </a:r>
          </a:p>
          <a:p>
            <a:r>
              <a:rPr lang="en-US" dirty="0"/>
              <a:t>At molecular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EE83B-4AC5-ACD2-044C-FDDB7762358F}"/>
              </a:ext>
            </a:extLst>
          </p:cNvPr>
          <p:cNvSpPr txBox="1"/>
          <p:nvPr/>
        </p:nvSpPr>
        <p:spPr>
          <a:xfrm>
            <a:off x="9300530" y="4708026"/>
            <a:ext cx="2813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Untargeted gene expression</a:t>
            </a:r>
          </a:p>
          <a:p>
            <a:r>
              <a:rPr lang="en-US" dirty="0"/>
              <a:t>At spot resolution</a:t>
            </a:r>
          </a:p>
        </p:txBody>
      </p:sp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30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4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B5DFC-4BD4-3199-523B-B56B9DDCA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t="20423"/>
          <a:stretch/>
        </p:blipFill>
        <p:spPr>
          <a:xfrm>
            <a:off x="676948" y="277673"/>
            <a:ext cx="11204660" cy="3486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4AE5A3-8BB1-EBD0-7D05-3513AF3C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8" y="3730245"/>
            <a:ext cx="6122074" cy="221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DACBC-0336-FE23-9FA3-F408D2ECBC52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Visium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800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65</TotalTime>
  <Words>377</Words>
  <Application>Microsoft Macintosh PowerPoint</Application>
  <PresentationFormat>Widescreen</PresentationFormat>
  <Paragraphs>53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Spatially Resolved Transcriptomics by  Spot-based capture and sequencing</vt:lpstr>
      <vt:lpstr>PowerPoint Presentation</vt:lpstr>
      <vt:lpstr>PowerPoint Presentation</vt:lpstr>
      <vt:lpstr>PowerPoint Presentation</vt:lpstr>
      <vt:lpstr>PowerPoint Presentation</vt:lpstr>
      <vt:lpstr>Many flavors of spatially resolved transcriptomic technologies</vt:lpstr>
      <vt:lpstr>PowerPoint Presentation</vt:lpstr>
      <vt:lpstr>PowerPoint Presentation</vt:lpstr>
      <vt:lpstr>PowerPoint Presentation</vt:lpstr>
      <vt:lpstr>Quick check</vt:lpstr>
      <vt:lpstr>Quick check</vt:lpstr>
      <vt:lpstr>Quick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check: my tissue is a mixture of 2 cell-types  how many clusters would I see if I perform clustering analysis?</vt:lpstr>
      <vt:lpstr>Download data:  bit.ly/GDV23_visiumBC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Resolved Transcriptomics by  Spot-based capture and sequencing</dc:title>
  <dc:creator>Jean Fan</dc:creator>
  <cp:lastModifiedBy>Jean Fan</cp:lastModifiedBy>
  <cp:revision>2</cp:revision>
  <dcterms:created xsi:type="dcterms:W3CDTF">2023-02-19T14:08:03Z</dcterms:created>
  <dcterms:modified xsi:type="dcterms:W3CDTF">2023-02-19T15:13:32Z</dcterms:modified>
</cp:coreProperties>
</file>